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8" r:id="rId4"/>
    <p:sldId id="258" r:id="rId5"/>
    <p:sldId id="259" r:id="rId6"/>
    <p:sldId id="260" r:id="rId7"/>
    <p:sldId id="279" r:id="rId8"/>
  </p:sldIdLst>
  <p:sldSz cx="9144000" cy="6858000" type="screen4x3"/>
  <p:notesSz cx="6858000" cy="9144000"/>
  <p:defaultTextStyle>
    <a:defPPr>
      <a:defRPr lang="e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38" y="6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1D1501-C926-3DE6-D5D1-139C3983A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40C87-3EF3-4E52-B624-E552338D4701}" type="datetimeFigureOut">
              <a:rPr lang="en-US"/>
              <a:pPr>
                <a:defRPr/>
              </a:pPr>
              <a:t>7/28/2023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F0A3BD-26DD-BD53-2D76-062C378E7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ACF548-B73F-CAE0-41CA-5929F45E1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A42BF2-1AAD-44E5-A7FE-35FF6B55A3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1703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C0C33F-015F-02EC-90EE-02BF96600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68819-F40F-4ACE-A8CD-D2ADA1F4E6E0}" type="datetimeFigureOut">
              <a:rPr lang="en-US"/>
              <a:pPr>
                <a:defRPr/>
              </a:pPr>
              <a:t>7/28/2023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FFEA7-27B9-F9B4-1746-368FD943F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DAC792-4DBA-05B2-632C-E6E6052C5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582FEB-C46A-4B69-8A56-C3F7D6B339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2835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26CDD6-297F-B4A6-1E36-CB5597234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2E0CF-A7F8-4F6E-B785-7599BD379FB4}" type="datetimeFigureOut">
              <a:rPr lang="en-US"/>
              <a:pPr>
                <a:defRPr/>
              </a:pPr>
              <a:t>7/28/2023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797EC2-82F8-4EBE-D75A-BB15C5041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14F2F9-980C-18F5-8833-BEEB7B0EB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A8B14C-1656-4397-BF4D-001DCF0BBF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0374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3100E3-92E6-CC9F-99CD-FDA374076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17ACD-F35D-42DB-8B0A-C5A454B2978E}" type="datetimeFigureOut">
              <a:rPr lang="en-US"/>
              <a:pPr>
                <a:defRPr/>
              </a:pPr>
              <a:t>7/28/2023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39496F-CFDA-763C-BEB9-7AB709C46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06085-18CC-B189-A3F1-989F1C050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FBC5C2-4823-447D-A2FB-6BA4D96C2F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7422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9E981D-4886-9255-1379-2C4993DD01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0F8CF-6FF0-4530-BA71-0B230B146385}" type="datetimeFigureOut">
              <a:rPr lang="en-US"/>
              <a:pPr>
                <a:defRPr/>
              </a:pPr>
              <a:t>7/28/2023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63419F-4C69-095B-3D0F-FD7FA46B0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66E4B-9ECE-9B57-0023-9944503A3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0F2569-C8DE-4235-9698-A8DE546A11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9377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F506B23-A00B-2BA5-E7EC-B6705A83A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91A06-6750-485A-8951-2D982B4EDB67}" type="datetimeFigureOut">
              <a:rPr lang="en-US"/>
              <a:pPr>
                <a:defRPr/>
              </a:pPr>
              <a:t>7/28/2023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EFAE02B-D12E-939E-6B81-4F271A0B1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8A25406-9F64-3475-9086-712789069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8FC2A-1914-4531-8764-6731C95B5F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6379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557E4C6-C810-06BA-1287-675CEFFFA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482F2-EBC1-4948-8B3A-2AE1ABC9B7B8}" type="datetimeFigureOut">
              <a:rPr lang="en-US"/>
              <a:pPr>
                <a:defRPr/>
              </a:pPr>
              <a:t>7/28/2023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917CB24-DFAB-FBE3-F7DE-59D2AE42D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1FFB50A-C0EF-41A3-1B38-4F85F33CF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85A6C1-7D2D-489F-B55A-319D10EAF3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8464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A30D88C-E625-003A-3842-B1AAD2A01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4ADC7-ADB6-45E6-8B81-4DF3EA1ECF6C}" type="datetimeFigureOut">
              <a:rPr lang="en-US"/>
              <a:pPr>
                <a:defRPr/>
              </a:pPr>
              <a:t>7/28/2023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284C7FB-4CC0-7878-3664-C413C9843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040A40B-9653-71AD-EBD9-C7C53F5F0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375C17-8DD0-4948-A7E3-A7D97FE8ED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5695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90CD707-4F99-6C82-2509-F8472545B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204FF-F5F6-480E-A4E0-7FBDA43C00F2}" type="datetimeFigureOut">
              <a:rPr lang="en-US"/>
              <a:pPr>
                <a:defRPr/>
              </a:pPr>
              <a:t>7/28/2023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D217510-B1AA-D1EA-B64E-8BD353AA3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A372BAA-FE7B-63B9-4382-B803644F7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80088C-52FB-4AA9-ADA8-1D1645B154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4180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BBD5FAB-F60E-A968-681C-8C36BD29D1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35346-0CC1-4C43-B85F-66173423804A}" type="datetimeFigureOut">
              <a:rPr lang="en-US"/>
              <a:pPr>
                <a:defRPr/>
              </a:pPr>
              <a:t>7/28/2023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57AA812-019B-2BAA-3607-9BCEF4A69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36B57FB-7AAC-915B-76F2-268C794C3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97A425-6F75-4D1E-ABD8-A889D9E4B9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6738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603BE4B-087D-AF44-8013-0706883A0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36A69-6ACB-44A2-9090-895555B95945}" type="datetimeFigureOut">
              <a:rPr lang="en-US"/>
              <a:pPr>
                <a:defRPr/>
              </a:pPr>
              <a:t>7/28/2023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E60D419-6434-1EB6-4DF6-4CC8A2CF0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FCD0CC4-00C4-23FC-70E7-F564635BC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FB25F9-A8C8-429F-9B11-A6DBD25713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6751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EC18EBE0-291D-05CD-78F0-97A84DD4F34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0EE90D0-0D9F-22CB-9664-3B35A880C02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2AB605-81EA-EBC9-63E5-45AB4A42CC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D4B8AF8-0BDD-4BC2-AE6A-FFF131E6110B}" type="datetimeFigureOut">
              <a:rPr lang="en-US"/>
              <a:pPr>
                <a:defRPr/>
              </a:pPr>
              <a:t>7/28/2023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92CA7B-A61F-4240-3FA8-C42455FEE2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7CD6A2-2E78-7DC1-287A-EAE876913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9BA69C67-2848-4F9E-9536-2326827D867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>
            <a:extLst>
              <a:ext uri="{FF2B5EF4-FFF2-40B4-BE49-F238E27FC236}">
                <a16:creationId xmlns:a16="http://schemas.microsoft.com/office/drawing/2014/main" id="{ED14D8AA-E360-3E3D-E258-226939A45D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" altLang="en-US"/>
              <a:t>Pharmacology of the autonomic nervous system</a:t>
            </a:r>
            <a:endParaRPr lang="en-US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08703C-9FB7-BF50-4E54-AA0E42620B4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sz="2000" dirty="0"/>
              <a:t>prof. Dr. Slobodan Janković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" sz="2000" dirty="0"/>
              <a:t> </a:t>
            </a:r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7BEE9417-1249-12EF-90A0-A48D7FDA9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dirty="0"/>
              <a:t>Parasympath</a:t>
            </a:r>
            <a:r>
              <a:rPr lang="sr-Latn-RS" altLang="en-US" dirty="0"/>
              <a:t>icus</a:t>
            </a:r>
            <a:endParaRPr lang="en-US" alt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B57669C-F376-B467-85C8-F6B530C5DB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5" y="1495425"/>
            <a:ext cx="8743950" cy="38671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>
            <a:extLst>
              <a:ext uri="{FF2B5EF4-FFF2-40B4-BE49-F238E27FC236}">
                <a16:creationId xmlns:a16="http://schemas.microsoft.com/office/drawing/2014/main" id="{EF1D867B-F1B0-245A-03BD-B942A1632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RS" altLang="en-US" dirty="0"/>
              <a:t>Sympathicus</a:t>
            </a:r>
            <a:endParaRPr lang="en-US" alt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9B3AD84-0E73-F659-3876-0D9E07C9A4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512" y="1185862"/>
            <a:ext cx="7800975" cy="44862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42E63260-B066-A656-E0B3-EA342E532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/>
              <a:t>Sympathetic and parasympathetic effects on the eye</a:t>
            </a:r>
            <a:endParaRPr lang="en-US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4AFCEB9-92D9-BB01-499A-66A72B10D3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47339"/>
            <a:ext cx="7848600" cy="48825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0947A3E-83FD-EFCE-31D6-E4B3F191DB90}"/>
              </a:ext>
            </a:extLst>
          </p:cNvPr>
          <p:cNvSpPr txBox="1"/>
          <p:nvPr/>
        </p:nvSpPr>
        <p:spPr>
          <a:xfrm>
            <a:off x="685800" y="1905000"/>
            <a:ext cx="35958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1400" dirty="0"/>
              <a:t>Norepinephrine and phenylephrine activate</a:t>
            </a:r>
          </a:p>
          <a:p>
            <a:r>
              <a:rPr lang="sr-Latn-RS" sz="1400" dirty="0"/>
              <a:t>alpha receptors and cause midriasis</a:t>
            </a:r>
            <a:endParaRPr lang="en-US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A35DB4-89E8-CFAC-1722-909CF77E4676}"/>
              </a:ext>
            </a:extLst>
          </p:cNvPr>
          <p:cNvSpPr txBox="1"/>
          <p:nvPr/>
        </p:nvSpPr>
        <p:spPr>
          <a:xfrm>
            <a:off x="533400" y="5791200"/>
            <a:ext cx="428514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1400" dirty="0"/>
              <a:t>Pilocarpine stimulates muscarinic receptors and </a:t>
            </a:r>
          </a:p>
          <a:p>
            <a:r>
              <a:rPr lang="sr-Latn-RS" sz="1400" dirty="0"/>
              <a:t>physostigmine inhibits acetylcholinesterase, leading</a:t>
            </a:r>
          </a:p>
          <a:p>
            <a:r>
              <a:rPr lang="sr-Latn-RS" sz="1400" dirty="0"/>
              <a:t>to myosis and contraction of ciliary muscle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F84040-CF71-4E45-8CDC-808E4908A546}"/>
              </a:ext>
            </a:extLst>
          </p:cNvPr>
          <p:cNvSpPr txBox="1"/>
          <p:nvPr/>
        </p:nvSpPr>
        <p:spPr>
          <a:xfrm>
            <a:off x="5257800" y="1674424"/>
            <a:ext cx="37286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1400" dirty="0"/>
              <a:t>Timolol and betaxolol block beta 2 receptors </a:t>
            </a:r>
          </a:p>
          <a:p>
            <a:r>
              <a:rPr lang="sr-Latn-RS" sz="1400" dirty="0"/>
              <a:t>and decrease production of eye liquor</a:t>
            </a:r>
            <a:endParaRPr lang="en-US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F2A28D-B3EF-03ED-A9F8-9A5B424C797C}"/>
              </a:ext>
            </a:extLst>
          </p:cNvPr>
          <p:cNvSpPr txBox="1"/>
          <p:nvPr/>
        </p:nvSpPr>
        <p:spPr>
          <a:xfrm>
            <a:off x="4858021" y="5575757"/>
            <a:ext cx="340830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1400" dirty="0"/>
              <a:t>Atropine, homatropine and tropicamide</a:t>
            </a:r>
          </a:p>
          <a:p>
            <a:r>
              <a:rPr lang="sr-Latn-RS" sz="1400" dirty="0"/>
              <a:t>block muscarinic receptors and cause </a:t>
            </a:r>
          </a:p>
          <a:p>
            <a:r>
              <a:rPr lang="sr-Latn-RS" sz="1400" dirty="0"/>
              <a:t>midriasis, paralysis of accomodation and</a:t>
            </a:r>
          </a:p>
          <a:p>
            <a:r>
              <a:rPr lang="sr-Latn-RS" sz="1400" dirty="0"/>
              <a:t>increase of intraocular pressure</a:t>
            </a:r>
            <a:endParaRPr lang="en-US" sz="1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99A25157-FCC5-2F52-4AB4-F84FE1F7F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/>
              <a:t>Sympathetic and parasympathetic effects on the heart</a:t>
            </a:r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C3ABBA6-36F0-0649-CBFD-A2FE5E1552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828800"/>
            <a:ext cx="7772400" cy="485026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96A49C2-9756-B88C-CA10-4AE9CF2C59E7}"/>
              </a:ext>
            </a:extLst>
          </p:cNvPr>
          <p:cNvSpPr txBox="1"/>
          <p:nvPr/>
        </p:nvSpPr>
        <p:spPr>
          <a:xfrm>
            <a:off x="2667000" y="3200400"/>
            <a:ext cx="9300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1400" dirty="0"/>
              <a:t>Beta 1</a:t>
            </a:r>
          </a:p>
          <a:p>
            <a:r>
              <a:rPr lang="sr-Latn-RS" sz="1400" dirty="0"/>
              <a:t>receptors</a:t>
            </a:r>
            <a:endParaRPr lang="en-US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E95766-94E5-14ED-BBB5-B968A140B2A4}"/>
              </a:ext>
            </a:extLst>
          </p:cNvPr>
          <p:cNvSpPr txBox="1"/>
          <p:nvPr/>
        </p:nvSpPr>
        <p:spPr>
          <a:xfrm>
            <a:off x="2514600" y="4939732"/>
            <a:ext cx="9300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1400" dirty="0"/>
              <a:t>Beta 1</a:t>
            </a:r>
          </a:p>
          <a:p>
            <a:r>
              <a:rPr lang="sr-Latn-RS" sz="1400" dirty="0"/>
              <a:t>receptors</a:t>
            </a:r>
            <a:endParaRPr lang="en-US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0B7A8EA-1156-8518-2B35-EAA4F0845E5F}"/>
              </a:ext>
            </a:extLst>
          </p:cNvPr>
          <p:cNvSpPr txBox="1"/>
          <p:nvPr/>
        </p:nvSpPr>
        <p:spPr>
          <a:xfrm>
            <a:off x="762000" y="1981200"/>
            <a:ext cx="453040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1400" dirty="0"/>
              <a:t>Epinephrine, norepinephrine and dobutamine stimulate</a:t>
            </a:r>
          </a:p>
          <a:p>
            <a:r>
              <a:rPr lang="sr-Latn-RS" sz="1400" dirty="0"/>
              <a:t>beta 1 receptors, increasing force of contraction, heart</a:t>
            </a:r>
          </a:p>
          <a:p>
            <a:r>
              <a:rPr lang="sr-Latn-RS" sz="1400" dirty="0"/>
              <a:t>rate, velocity of conduction and </a:t>
            </a:r>
          </a:p>
          <a:p>
            <a:r>
              <a:rPr lang="sr-Latn-RS" sz="1400" dirty="0"/>
              <a:t>irritability  </a:t>
            </a:r>
            <a:endParaRPr lang="en-US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71C9CC-3D52-49CC-C6F0-1646397AABAE}"/>
              </a:ext>
            </a:extLst>
          </p:cNvPr>
          <p:cNvSpPr txBox="1"/>
          <p:nvPr/>
        </p:nvSpPr>
        <p:spPr>
          <a:xfrm>
            <a:off x="5802562" y="2338625"/>
            <a:ext cx="273183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1400" dirty="0"/>
              <a:t>Acetylcholine, carbachol and</a:t>
            </a:r>
          </a:p>
          <a:p>
            <a:r>
              <a:rPr lang="sr-Latn-RS" sz="1400" dirty="0"/>
              <a:t>betanechol stimulate muscarinic</a:t>
            </a:r>
          </a:p>
          <a:p>
            <a:r>
              <a:rPr lang="sr-Latn-RS" sz="1400" dirty="0"/>
              <a:t>receptors: decrease heart </a:t>
            </a:r>
          </a:p>
          <a:p>
            <a:r>
              <a:rPr lang="sr-Latn-RS" sz="1400" dirty="0"/>
              <a:t>rate, decrease velocity of </a:t>
            </a:r>
          </a:p>
          <a:p>
            <a:r>
              <a:rPr lang="sr-Latn-RS" sz="1400" dirty="0"/>
              <a:t>conduction and decrease</a:t>
            </a:r>
          </a:p>
          <a:p>
            <a:r>
              <a:rPr lang="sr-Latn-RS" sz="1400" dirty="0"/>
              <a:t>irritability 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46C406-2182-C965-5E7D-F08DE1AC4103}"/>
              </a:ext>
            </a:extLst>
          </p:cNvPr>
          <p:cNvSpPr txBox="1"/>
          <p:nvPr/>
        </p:nvSpPr>
        <p:spPr>
          <a:xfrm>
            <a:off x="685800" y="5940400"/>
            <a:ext cx="500489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1400" dirty="0"/>
              <a:t>Beta blockers (propranolol, bisoprolol) put heart at rest,</a:t>
            </a:r>
          </a:p>
          <a:p>
            <a:r>
              <a:rPr lang="sr-Latn-RS" sz="1400" dirty="0"/>
              <a:t>and  are used for treatment of hypertension, heart failure and</a:t>
            </a:r>
          </a:p>
          <a:p>
            <a:r>
              <a:rPr lang="sr-Latn-RS" sz="1400" dirty="0"/>
              <a:t>coronary disease</a:t>
            </a:r>
            <a:endParaRPr lang="en-US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585FE0-3E2E-0C9E-E159-139D671DA040}"/>
              </a:ext>
            </a:extLst>
          </p:cNvPr>
          <p:cNvSpPr txBox="1"/>
          <p:nvPr/>
        </p:nvSpPr>
        <p:spPr>
          <a:xfrm>
            <a:off x="5410200" y="4631955"/>
            <a:ext cx="2914580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sr-Latn-RS" sz="1600" dirty="0"/>
              <a:t>Atropin is muscarinic </a:t>
            </a:r>
          </a:p>
          <a:p>
            <a:r>
              <a:rPr lang="sr-Latn-RS" sz="1600" dirty="0"/>
              <a:t>antagonist, used for treatment</a:t>
            </a:r>
          </a:p>
          <a:p>
            <a:r>
              <a:rPr lang="sr-Latn-RS" sz="1600" dirty="0"/>
              <a:t>of bradicardia</a:t>
            </a:r>
            <a:endParaRPr lang="en-US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3">
            <a:extLst>
              <a:ext uri="{FF2B5EF4-FFF2-40B4-BE49-F238E27FC236}">
                <a16:creationId xmlns:a16="http://schemas.microsoft.com/office/drawing/2014/main" id="{60950D6D-FEDB-FC98-F138-E06C8AFA4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/>
              <a:t>Pharmacology of autonomic control of the bronchial tree</a:t>
            </a:r>
            <a:endParaRPr lang="en-US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DAAE506-6DCE-4FF6-F0F3-472C867CF5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" y="1524000"/>
            <a:ext cx="8458200" cy="519410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10AE9A1-9CB7-C5FE-948A-84B5F74FB102}"/>
              </a:ext>
            </a:extLst>
          </p:cNvPr>
          <p:cNvSpPr txBox="1"/>
          <p:nvPr/>
        </p:nvSpPr>
        <p:spPr>
          <a:xfrm>
            <a:off x="1600200" y="4267200"/>
            <a:ext cx="11464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/>
              <a:t>Beta 2</a:t>
            </a:r>
          </a:p>
          <a:p>
            <a:r>
              <a:rPr lang="sr-Latn-RS" dirty="0"/>
              <a:t>receptors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57FA7FE-7EDC-1B1E-3E07-7E391F4B4D02}"/>
              </a:ext>
            </a:extLst>
          </p:cNvPr>
          <p:cNvSpPr txBox="1"/>
          <p:nvPr/>
        </p:nvSpPr>
        <p:spPr>
          <a:xfrm>
            <a:off x="5747331" y="4029353"/>
            <a:ext cx="231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/>
              <a:t>Muscarinic receptors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A008CF-9631-FA8F-96E6-1DD0EC66820B}"/>
              </a:ext>
            </a:extLst>
          </p:cNvPr>
          <p:cNvSpPr txBox="1"/>
          <p:nvPr/>
        </p:nvSpPr>
        <p:spPr>
          <a:xfrm>
            <a:off x="550624" y="1752600"/>
            <a:ext cx="3372975" cy="116955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sr-Latn-RS" sz="1400" dirty="0"/>
              <a:t>Beta 2 receptors are causing broncho-</a:t>
            </a:r>
          </a:p>
          <a:p>
            <a:r>
              <a:rPr lang="sr-Latn-RS" sz="1400" dirty="0"/>
              <a:t>dilatation when stimulated by </a:t>
            </a:r>
          </a:p>
          <a:p>
            <a:r>
              <a:rPr lang="sr-Latn-RS" sz="1400" b="1" dirty="0"/>
              <a:t>salbutamol, terbutalin, salmeterol, </a:t>
            </a:r>
          </a:p>
          <a:p>
            <a:r>
              <a:rPr lang="sr-Latn-RS" sz="1400" b="1" dirty="0"/>
              <a:t>formoterol, indacaterol</a:t>
            </a:r>
            <a:r>
              <a:rPr lang="sr-Latn-RS" sz="1400" dirty="0"/>
              <a:t>. They are used</a:t>
            </a:r>
          </a:p>
          <a:p>
            <a:r>
              <a:rPr lang="sr-Latn-RS" sz="1400" dirty="0"/>
              <a:t>for treatment of asthma</a:t>
            </a:r>
            <a:endParaRPr lang="en-US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C294BE-904F-64D7-94D8-29EAF6852460}"/>
              </a:ext>
            </a:extLst>
          </p:cNvPr>
          <p:cNvSpPr txBox="1"/>
          <p:nvPr/>
        </p:nvSpPr>
        <p:spPr>
          <a:xfrm>
            <a:off x="4876800" y="2044005"/>
            <a:ext cx="3706464" cy="138499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sr-Latn-RS" sz="1400" dirty="0"/>
              <a:t>Muscarinic receptors are causing broncho-</a:t>
            </a:r>
          </a:p>
          <a:p>
            <a:r>
              <a:rPr lang="sr-Latn-RS" sz="1400" dirty="0"/>
              <a:t>constriction when activated by cholinergic</a:t>
            </a:r>
          </a:p>
          <a:p>
            <a:r>
              <a:rPr lang="sr-Latn-RS" sz="1400" dirty="0"/>
              <a:t>agonists. </a:t>
            </a:r>
            <a:r>
              <a:rPr lang="sr-Latn-RS" sz="1400" b="1" dirty="0"/>
              <a:t>Ipratropium and tiotropium </a:t>
            </a:r>
            <a:r>
              <a:rPr lang="sr-Latn-RS" sz="1400" dirty="0"/>
              <a:t>are </a:t>
            </a:r>
          </a:p>
          <a:p>
            <a:r>
              <a:rPr lang="sr-Latn-RS" sz="1400" dirty="0"/>
              <a:t>blocking muscarinic receptors, and are used</a:t>
            </a:r>
          </a:p>
          <a:p>
            <a:r>
              <a:rPr lang="sr-Latn-RS" sz="1400" dirty="0"/>
              <a:t>for treatment of asthma and chronic</a:t>
            </a:r>
          </a:p>
          <a:p>
            <a:r>
              <a:rPr lang="sr-Latn-RS" sz="1400" dirty="0"/>
              <a:t>obstructive pulmonary disease (COPD)</a:t>
            </a:r>
            <a:endParaRPr lang="en-US" sz="1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>
            <a:extLst>
              <a:ext uri="{FF2B5EF4-FFF2-40B4-BE49-F238E27FC236}">
                <a16:creationId xmlns:a16="http://schemas.microsoft.com/office/drawing/2014/main" id="{2982DE86-E411-DB1E-5EB2-F7785DEDF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altLang="en-US"/>
              <a:t>Urinary tract pharmacology</a:t>
            </a:r>
            <a:endParaRPr lang="en-US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A31F96-5F70-0818-7822-D85579ED1A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210" y="1554634"/>
            <a:ext cx="8077200" cy="502872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D330CC4-6C0B-55E5-CA8F-479B825532CD}"/>
              </a:ext>
            </a:extLst>
          </p:cNvPr>
          <p:cNvSpPr txBox="1"/>
          <p:nvPr/>
        </p:nvSpPr>
        <p:spPr>
          <a:xfrm>
            <a:off x="2209800" y="5791200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/>
              <a:t>Alpha 1 receptors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C53B2D-8D22-BEF8-D8B0-525597C47870}"/>
              </a:ext>
            </a:extLst>
          </p:cNvPr>
          <p:cNvSpPr txBox="1"/>
          <p:nvPr/>
        </p:nvSpPr>
        <p:spPr>
          <a:xfrm>
            <a:off x="5907100" y="2133600"/>
            <a:ext cx="2770310" cy="18158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sr-Latn-RS" sz="1400" dirty="0"/>
              <a:t>Muscarinic receptors cause</a:t>
            </a:r>
          </a:p>
          <a:p>
            <a:r>
              <a:rPr lang="sr-Latn-RS" sz="1400" dirty="0"/>
              <a:t>contraction of ureters and </a:t>
            </a:r>
          </a:p>
          <a:p>
            <a:r>
              <a:rPr lang="sr-Latn-RS" sz="1400" dirty="0"/>
              <a:t>urinary bladder when stimulated.</a:t>
            </a:r>
          </a:p>
          <a:p>
            <a:r>
              <a:rPr lang="sr-Latn-RS" sz="1400" dirty="0"/>
              <a:t>Muscarinic receptor blockers</a:t>
            </a:r>
          </a:p>
          <a:p>
            <a:r>
              <a:rPr lang="sr-Latn-RS" sz="1400" dirty="0"/>
              <a:t>are used to treat renal colic,</a:t>
            </a:r>
          </a:p>
          <a:p>
            <a:r>
              <a:rPr lang="sr-Latn-RS" sz="1400" dirty="0"/>
              <a:t>and overactive bladder</a:t>
            </a:r>
          </a:p>
          <a:p>
            <a:r>
              <a:rPr lang="sr-Latn-RS" sz="1400" dirty="0"/>
              <a:t>(</a:t>
            </a:r>
            <a:r>
              <a:rPr lang="sr-Latn-RS" sz="1400" b="1" dirty="0"/>
              <a:t>scopolamine buthylbromide,</a:t>
            </a:r>
          </a:p>
          <a:p>
            <a:r>
              <a:rPr lang="sr-Latn-RS" sz="1400" b="1" dirty="0"/>
              <a:t>tolterodine</a:t>
            </a:r>
            <a:r>
              <a:rPr lang="sr-Latn-RS" sz="1400" dirty="0"/>
              <a:t>).</a:t>
            </a:r>
            <a:endParaRPr lang="en-US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C82EA9-097E-9D65-D221-43376A072458}"/>
              </a:ext>
            </a:extLst>
          </p:cNvPr>
          <p:cNvSpPr txBox="1"/>
          <p:nvPr/>
        </p:nvSpPr>
        <p:spPr>
          <a:xfrm>
            <a:off x="685800" y="3352800"/>
            <a:ext cx="2560316" cy="138499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sr-Latn-RS" sz="1400" dirty="0"/>
              <a:t>Alpha 1 receptors, when </a:t>
            </a:r>
          </a:p>
          <a:p>
            <a:r>
              <a:rPr lang="sr-Latn-RS" sz="1400" dirty="0"/>
              <a:t>stimulated, contract internal</a:t>
            </a:r>
          </a:p>
          <a:p>
            <a:r>
              <a:rPr lang="sr-Latn-RS" sz="1400" dirty="0"/>
              <a:t>urethral sphincter. Blockers</a:t>
            </a:r>
          </a:p>
          <a:p>
            <a:r>
              <a:rPr lang="sr-Latn-RS" sz="1400" dirty="0"/>
              <a:t>of alpha receptors are used to</a:t>
            </a:r>
          </a:p>
          <a:p>
            <a:r>
              <a:rPr lang="sr-Latn-RS" sz="1400" dirty="0"/>
              <a:t>treat prostatic hypertrophy </a:t>
            </a:r>
          </a:p>
          <a:p>
            <a:r>
              <a:rPr lang="sr-Latn-RS" sz="1400" dirty="0"/>
              <a:t>(</a:t>
            </a:r>
            <a:r>
              <a:rPr lang="sr-Latn-RS" sz="1400" b="1" dirty="0"/>
              <a:t>tamsulosin, doksazosin</a:t>
            </a:r>
            <a:r>
              <a:rPr lang="sr-Latn-RS" sz="1400" dirty="0"/>
              <a:t>).</a:t>
            </a:r>
            <a:endParaRPr lang="en-US" sz="14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7854D33-D777-5592-8D48-A65175C28057}"/>
              </a:ext>
            </a:extLst>
          </p:cNvPr>
          <p:cNvSpPr/>
          <p:nvPr/>
        </p:nvSpPr>
        <p:spPr>
          <a:xfrm>
            <a:off x="4648200" y="5410200"/>
            <a:ext cx="76200" cy="762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6A35758-D9CC-A20F-820E-858986444CAD}"/>
              </a:ext>
            </a:extLst>
          </p:cNvPr>
          <p:cNvCxnSpPr/>
          <p:nvPr/>
        </p:nvCxnSpPr>
        <p:spPr>
          <a:xfrm flipH="1" flipV="1">
            <a:off x="4800600" y="5486400"/>
            <a:ext cx="609600" cy="30480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0AAC0EF-1789-D3A4-5EB6-EE3851652E17}"/>
              </a:ext>
            </a:extLst>
          </p:cNvPr>
          <p:cNvSpPr txBox="1"/>
          <p:nvPr/>
        </p:nvSpPr>
        <p:spPr>
          <a:xfrm>
            <a:off x="5562600" y="5715000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/>
              <a:t>Beta 3 receptors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6D535A1-EB5B-D5D4-5D44-2A012B48ED87}"/>
              </a:ext>
            </a:extLst>
          </p:cNvPr>
          <p:cNvSpPr txBox="1"/>
          <p:nvPr/>
        </p:nvSpPr>
        <p:spPr>
          <a:xfrm>
            <a:off x="5656277" y="4934034"/>
            <a:ext cx="2981907" cy="738664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none" rtlCol="0">
            <a:spAutoFit/>
          </a:bodyPr>
          <a:lstStyle/>
          <a:p>
            <a:r>
              <a:rPr lang="sr-Latn-RS" sz="1400" dirty="0"/>
              <a:t>Beta 3 receptors relax gallbladder.</a:t>
            </a:r>
          </a:p>
          <a:p>
            <a:r>
              <a:rPr lang="sr-Latn-RS" sz="1400" dirty="0"/>
              <a:t>Beta 3 agonist </a:t>
            </a:r>
            <a:r>
              <a:rPr lang="sr-Latn-RS" sz="1400" b="1" dirty="0"/>
              <a:t>mirabegron</a:t>
            </a:r>
            <a:r>
              <a:rPr lang="sr-Latn-RS" sz="1400" dirty="0"/>
              <a:t> is used</a:t>
            </a:r>
          </a:p>
          <a:p>
            <a:r>
              <a:rPr lang="sr-Latn-RS" sz="1400" dirty="0"/>
              <a:t>to treat overactive bladder</a:t>
            </a:r>
            <a:endParaRPr lang="en-US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331</Words>
  <Application>Microsoft Office PowerPoint</Application>
  <PresentationFormat>On-screen Show (4:3)</PresentationFormat>
  <Paragraphs>73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Pharmacology of the autonomic nervous system</vt:lpstr>
      <vt:lpstr>Parasympathicus</vt:lpstr>
      <vt:lpstr>Sympathicus</vt:lpstr>
      <vt:lpstr>Sympathetic and parasympathetic effects on the eye</vt:lpstr>
      <vt:lpstr>Sympathetic and parasympathetic effects on the heart</vt:lpstr>
      <vt:lpstr>Pharmacology of autonomic control of the bronchial tree</vt:lpstr>
      <vt:lpstr>Urinary tract pharmacology</vt:lpstr>
    </vt:vector>
  </TitlesOfParts>
  <Company>Medicinski fakultet Kragujevac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Slobodan Markovic</dc:creator>
  <cp:lastModifiedBy>Slobodan Jankovic</cp:lastModifiedBy>
  <cp:revision>30</cp:revision>
  <dcterms:created xsi:type="dcterms:W3CDTF">2010-02-19T19:17:17Z</dcterms:created>
  <dcterms:modified xsi:type="dcterms:W3CDTF">2023-07-28T14:24:58Z</dcterms:modified>
</cp:coreProperties>
</file>